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6cd684487_0_3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6cd684487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g56cd684487_0_3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701896c59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701896c5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7701896c59_0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701896c5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701896c5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701896c5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701896c5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73c90ca07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73c90ca07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701896c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701896c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701896c5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701896c5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701896c59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701896c59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701896c59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701896c5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6cd684487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6cd684487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701896c59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701896c59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701896c5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701896c5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73c90ca07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73c90ca07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73c90ca07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73c90ca07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73c90ca07_4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73c90ca07_4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6cd684487_0_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6cd684487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6cd68448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6cd68448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6cd684487_0_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6cd68448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56cd684487_0_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701896c5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701896c5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7701896c59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7701896c59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6cd684487_0_4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6cd684487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56cd684487_0_4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73c90ca07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73c90ca07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701896c5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701896c5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73c90ca07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73c90ca07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73c90ca07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773c90ca07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6cd684487_0_4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6cd684487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6cd684487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6cd684487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6cd684487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6cd684487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6cd684487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6cd684487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73c90ca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73c90ca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6cd684487_0_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6cd684487_0_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701896c59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701896c5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7701896c59_0_3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6cd684487_0_3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6cd684487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56cd684487_0_3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73c90ca0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73c90ca0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701896c5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701896c5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701896c5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701896c5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73c90ca07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73c90ca07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914400" y="205979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914400" y="1085850"/>
            <a:ext cx="77724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rtl="0" algn="l">
              <a:spcBef>
                <a:spcPts val="575"/>
              </a:spcBef>
              <a:spcAft>
                <a:spcPts val="0"/>
              </a:spcAft>
              <a:buSzPts val="1530"/>
              <a:buChar char="●"/>
              <a:defRPr/>
            </a:lvl1pPr>
            <a:lvl2pPr indent="-325755" lvl="1" marL="914400" rtl="0" algn="l">
              <a:spcBef>
                <a:spcPts val="375"/>
              </a:spcBef>
              <a:spcAft>
                <a:spcPts val="0"/>
              </a:spcAft>
              <a:buSzPts val="1530"/>
              <a:buChar char="○"/>
              <a:defRPr/>
            </a:lvl2pPr>
            <a:lvl3pPr indent="-325755" lvl="2" marL="1371600" rtl="0" algn="l">
              <a:spcBef>
                <a:spcPts val="375"/>
              </a:spcBef>
              <a:spcAft>
                <a:spcPts val="0"/>
              </a:spcAft>
              <a:buSzPts val="1530"/>
              <a:buChar char="■"/>
              <a:defRPr/>
            </a:lvl3pPr>
            <a:lvl4pPr indent="-320039" lvl="3" marL="1828800" rtl="0" algn="l">
              <a:spcBef>
                <a:spcPts val="375"/>
              </a:spcBef>
              <a:spcAft>
                <a:spcPts val="0"/>
              </a:spcAft>
              <a:buSzPts val="1440"/>
              <a:buChar char="●"/>
              <a:defRPr/>
            </a:lvl4pPr>
            <a:lvl5pPr indent="-342900" lvl="4" marL="2286000" rtl="0" algn="l">
              <a:spcBef>
                <a:spcPts val="375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spcBef>
                <a:spcPts val="37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10300" y="4643437"/>
            <a:ext cx="24765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914400" y="462915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23.png"/><Relationship Id="rId7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Аудиофайлы как мы привыкли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Feature extraction для обработки звука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ru" sz="1600"/>
              <a:t>STFT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ru" sz="1600"/>
              <a:t>Фрейминг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ru" sz="1600"/>
              <a:t>Мел спектрограммы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ru" sz="1600"/>
              <a:t>wav2vec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Примеры больших задач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Примеры маленьких (но важных!) задач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Данные для обучения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Специфика работы с аудио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Голосовые технологии (ASR/TTS)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Данные для обучения</a:t>
            </a: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Code Pro"/>
              <a:buAutoNum type="arabicPeriod"/>
            </a:pPr>
            <a:r>
              <a:rPr lang="ru" sz="1600"/>
              <a:t>Общий взгляд на классическую TTS-систему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ru" sz="1600"/>
              <a:t>Лингвистика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ru" sz="1600"/>
              <a:t>Просодика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ru" sz="1600"/>
              <a:t>Фонетика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ru" sz="1600"/>
              <a:t>Акустика</a:t>
            </a: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Обучение</a:t>
            </a: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Обзор боевых архитектур (скорость, старые модели) параметрический подход</a:t>
            </a:r>
            <a:endParaRPr sz="1600"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2" y="0"/>
            <a:ext cx="911213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510850" y="660225"/>
            <a:ext cx="71871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 u="sng">
                <a:solidFill>
                  <a:srgbClr val="222222"/>
                </a:solidFill>
                <a:highlight>
                  <a:srgbClr val="FFFFFF"/>
                </a:highlight>
              </a:rPr>
              <a:t>Трюк</a:t>
            </a:r>
            <a:r>
              <a:rPr lang="ru" sz="3600">
                <a:solidFill>
                  <a:srgbClr val="222222"/>
                </a:solidFill>
                <a:highlight>
                  <a:srgbClr val="FFFFFF"/>
                </a:highlight>
              </a:rPr>
              <a:t>: будем работать с аудио как с картинками</a:t>
            </a:r>
            <a:endParaRPr sz="36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6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5950" y="1926425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510850" y="660225"/>
            <a:ext cx="71871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3600" u="sng">
                <a:solidFill>
                  <a:srgbClr val="222222"/>
                </a:solidFill>
                <a:highlight>
                  <a:srgbClr val="FFFFFF"/>
                </a:highlight>
              </a:rPr>
              <a:t>Трюк</a:t>
            </a:r>
            <a:r>
              <a:rPr lang="ru" sz="3600">
                <a:solidFill>
                  <a:srgbClr val="222222"/>
                </a:solidFill>
                <a:highlight>
                  <a:srgbClr val="FFFFFF"/>
                </a:highlight>
              </a:rPr>
              <a:t>: будем работать с аудио как с картинками</a:t>
            </a:r>
            <a:endParaRPr sz="36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ru" sz="3600" u="sng">
                <a:solidFill>
                  <a:srgbClr val="222222"/>
                </a:solidFill>
                <a:highlight>
                  <a:srgbClr val="FFFFFF"/>
                </a:highlight>
              </a:rPr>
              <a:t>Вопрос</a:t>
            </a:r>
            <a:r>
              <a:rPr lang="ru" sz="3600">
                <a:solidFill>
                  <a:srgbClr val="222222"/>
                </a:solidFill>
                <a:highlight>
                  <a:srgbClr val="FFFFFF"/>
                </a:highlight>
              </a:rPr>
              <a:t>: как перевести аудио в картинку (тензор)?</a:t>
            </a:r>
            <a:endParaRPr sz="36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21300"/>
            <a:ext cx="8839201" cy="3500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Fbanks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4" y="0"/>
            <a:ext cx="913462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Fbanks</a:t>
            </a:r>
            <a:endParaRPr/>
          </a:p>
        </p:txBody>
      </p:sp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37" y="0"/>
            <a:ext cx="91315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Fbanks</a:t>
            </a:r>
            <a:endParaRPr/>
          </a:p>
        </p:txBody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97"/>
            <a:ext cx="9143998" cy="5122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609"/>
            <a:ext cx="9143999" cy="51142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350" y="1219158"/>
            <a:ext cx="4632625" cy="284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0252" y="1477628"/>
            <a:ext cx="3790899" cy="232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2"/>
          <p:cNvPicPr preferRelativeResize="0"/>
          <p:nvPr/>
        </p:nvPicPr>
        <p:blipFill rotWithShape="1">
          <a:blip r:embed="rId3">
            <a:alphaModFix/>
          </a:blip>
          <a:srcRect b="12656" l="0" r="0" t="0"/>
          <a:stretch/>
        </p:blipFill>
        <p:spPr>
          <a:xfrm>
            <a:off x="193775" y="573788"/>
            <a:ext cx="8756450" cy="399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Аналоговый сигнал</a:t>
            </a:r>
            <a:endParaRPr sz="3600"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422225"/>
            <a:ext cx="43761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400">
                <a:solidFill>
                  <a:srgbClr val="222222"/>
                </a:solidFill>
                <a:highlight>
                  <a:srgbClr val="FFFFFF"/>
                </a:highlight>
              </a:rPr>
              <a:t>Каждый из представляющих параметров описывается непрерывным множеством значений</a:t>
            </a:r>
            <a:endParaRPr sz="2400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7675" y="577175"/>
            <a:ext cx="1539075" cy="153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5550" y="2485450"/>
            <a:ext cx="1870475" cy="187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925" y="753613"/>
            <a:ext cx="8636151" cy="36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Альтернативы?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Wav2vec</a:t>
            </a:r>
            <a:endParaRPr/>
          </a:p>
        </p:txBody>
      </p:sp>
      <p:pic>
        <p:nvPicPr>
          <p:cNvPr id="198" name="Google Shape;1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800" y="1184200"/>
            <a:ext cx="8018402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>
            <p:ph type="title"/>
          </p:nvPr>
        </p:nvSpPr>
        <p:spPr>
          <a:xfrm>
            <a:off x="1629000" y="1155000"/>
            <a:ext cx="5886000" cy="28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What's</a:t>
            </a:r>
            <a:r>
              <a:rPr lang="ru"/>
              <a:t> hot?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50" y="874963"/>
            <a:ext cx="3571875" cy="22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6975" y="3509300"/>
            <a:ext cx="12573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6625" y="165200"/>
            <a:ext cx="1878806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63750" y="3284788"/>
            <a:ext cx="3250119" cy="1706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99825" y="1422488"/>
            <a:ext cx="3787327" cy="170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type="title"/>
          </p:nvPr>
        </p:nvSpPr>
        <p:spPr>
          <a:xfrm>
            <a:off x="914400" y="205979"/>
            <a:ext cx="7772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работает  ASR</a:t>
            </a:r>
            <a:endParaRPr/>
          </a:p>
        </p:txBody>
      </p:sp>
      <p:pic>
        <p:nvPicPr>
          <p:cNvPr id="219" name="Google Shape;219;p38"/>
          <p:cNvPicPr preferRelativeResize="0"/>
          <p:nvPr/>
        </p:nvPicPr>
        <p:blipFill rotWithShape="1">
          <a:blip r:embed="rId3">
            <a:alphaModFix/>
          </a:blip>
          <a:srcRect b="52923" l="3762" r="45455" t="7513"/>
          <a:stretch/>
        </p:blipFill>
        <p:spPr>
          <a:xfrm>
            <a:off x="467450" y="1315610"/>
            <a:ext cx="2570300" cy="10648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Google Shape;220;p38"/>
          <p:cNvCxnSpPr/>
          <p:nvPr/>
        </p:nvCxnSpPr>
        <p:spPr>
          <a:xfrm>
            <a:off x="3139050" y="1844541"/>
            <a:ext cx="6444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1" name="Google Shape;221;p38"/>
          <p:cNvPicPr preferRelativeResize="0"/>
          <p:nvPr/>
        </p:nvPicPr>
        <p:blipFill rotWithShape="1">
          <a:blip r:embed="rId3">
            <a:alphaModFix/>
          </a:blip>
          <a:srcRect b="0" l="0" r="63866" t="50644"/>
          <a:stretch/>
        </p:blipFill>
        <p:spPr>
          <a:xfrm>
            <a:off x="3884750" y="1396875"/>
            <a:ext cx="1635651" cy="9023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" name="Google Shape;222;p38"/>
          <p:cNvCxnSpPr/>
          <p:nvPr/>
        </p:nvCxnSpPr>
        <p:spPr>
          <a:xfrm>
            <a:off x="5703250" y="1882903"/>
            <a:ext cx="804900" cy="17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3" name="Google Shape;22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9450" y="1917355"/>
            <a:ext cx="1004156" cy="10041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38"/>
          <p:cNvCxnSpPr/>
          <p:nvPr/>
        </p:nvCxnSpPr>
        <p:spPr>
          <a:xfrm flipH="1">
            <a:off x="6195050" y="3168956"/>
            <a:ext cx="920700" cy="24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5" name="Google Shape;225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3450" y="2982562"/>
            <a:ext cx="1618595" cy="16185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Google Shape;226;p38"/>
          <p:cNvCxnSpPr/>
          <p:nvPr/>
        </p:nvCxnSpPr>
        <p:spPr>
          <a:xfrm flipH="1">
            <a:off x="2374925" y="3635363"/>
            <a:ext cx="1091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7" name="Google Shape;227;p38"/>
          <p:cNvSpPr txBox="1"/>
          <p:nvPr/>
        </p:nvSpPr>
        <p:spPr>
          <a:xfrm>
            <a:off x="533900" y="3410606"/>
            <a:ext cx="16356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Calibri"/>
                <a:ea typeface="Calibri"/>
                <a:cs typeface="Calibri"/>
                <a:sym typeface="Calibri"/>
              </a:rPr>
              <a:t>	profit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8"/>
          <p:cNvSpPr/>
          <p:nvPr/>
        </p:nvSpPr>
        <p:spPr>
          <a:xfrm>
            <a:off x="5740975" y="4641275"/>
            <a:ext cx="3333900" cy="519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776" y="470200"/>
            <a:ext cx="8090451" cy="420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70079"/>
            <a:ext cx="9143998" cy="1403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/>
          <p:nvPr>
            <p:ph type="title"/>
          </p:nvPr>
        </p:nvSpPr>
        <p:spPr>
          <a:xfrm>
            <a:off x="914400" y="205979"/>
            <a:ext cx="7772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работает  TTS</a:t>
            </a:r>
            <a:endParaRPr/>
          </a:p>
        </p:txBody>
      </p:sp>
      <p:pic>
        <p:nvPicPr>
          <p:cNvPr id="245" name="Google Shape;245;p41"/>
          <p:cNvPicPr preferRelativeResize="0"/>
          <p:nvPr/>
        </p:nvPicPr>
        <p:blipFill rotWithShape="1">
          <a:blip r:embed="rId3">
            <a:alphaModFix/>
          </a:blip>
          <a:srcRect b="0" l="0" r="0" t="29478"/>
          <a:stretch/>
        </p:blipFill>
        <p:spPr>
          <a:xfrm>
            <a:off x="404450" y="1240525"/>
            <a:ext cx="8207199" cy="26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1"/>
          <p:cNvSpPr txBox="1"/>
          <p:nvPr/>
        </p:nvSpPr>
        <p:spPr>
          <a:xfrm>
            <a:off x="0" y="4587150"/>
            <a:ext cx="30000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https://www.ivona.com/us/about-us/text-to-speech/</a:t>
            </a:r>
            <a:endParaRPr/>
          </a:p>
        </p:txBody>
      </p:sp>
      <p:sp>
        <p:nvSpPr>
          <p:cNvPr id="247" name="Google Shape;247;p41"/>
          <p:cNvSpPr/>
          <p:nvPr/>
        </p:nvSpPr>
        <p:spPr>
          <a:xfrm>
            <a:off x="6051925" y="4644500"/>
            <a:ext cx="3313800" cy="678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/>
          <p:nvPr>
            <p:ph idx="1" type="body"/>
          </p:nvPr>
        </p:nvSpPr>
        <p:spPr>
          <a:xfrm>
            <a:off x="914400" y="1085850"/>
            <a:ext cx="7772400" cy="34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575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0092"/>
            <a:ext cx="9143999" cy="4583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Цифровой сигнал</a:t>
            </a:r>
            <a:endParaRPr sz="3600"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422225"/>
            <a:ext cx="43761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400">
                <a:solidFill>
                  <a:srgbClr val="222222"/>
                </a:solidFill>
                <a:highlight>
                  <a:srgbClr val="FFFFFF"/>
                </a:highlight>
              </a:rPr>
              <a:t>Можно представить в виде последовательности дискретных значений</a:t>
            </a:r>
            <a:endParaRPr sz="2400"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3175" y="311225"/>
            <a:ext cx="2333625" cy="195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2350" y="2934200"/>
            <a:ext cx="2712524" cy="180834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95050" y="3556075"/>
            <a:ext cx="43761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222222"/>
                </a:solidFill>
                <a:highlight>
                  <a:srgbClr val="FFFFFF"/>
                </a:highlight>
              </a:rPr>
              <a:t>&gt;компактнее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2400">
                <a:solidFill>
                  <a:srgbClr val="222222"/>
                </a:solidFill>
                <a:highlight>
                  <a:srgbClr val="FFFFFF"/>
                </a:highlight>
              </a:rPr>
              <a:t>&gt;точнее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25813"/>
            <a:ext cx="8839199" cy="3891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/>
          <p:nvPr>
            <p:ph type="title"/>
          </p:nvPr>
        </p:nvSpPr>
        <p:spPr>
          <a:xfrm>
            <a:off x="914400" y="205979"/>
            <a:ext cx="7772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Маленькие, но важные задачи</a:t>
            </a:r>
            <a:endParaRPr/>
          </a:p>
        </p:txBody>
      </p:sp>
      <p:sp>
        <p:nvSpPr>
          <p:cNvPr id="264" name="Google Shape;264;p44"/>
          <p:cNvSpPr txBox="1"/>
          <p:nvPr>
            <p:ph idx="1" type="body"/>
          </p:nvPr>
        </p:nvSpPr>
        <p:spPr>
          <a:xfrm>
            <a:off x="914400" y="1085850"/>
            <a:ext cx="7772400" cy="34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4805" lvl="0" marL="457200" rtl="0" algn="l">
              <a:spcBef>
                <a:spcPts val="575"/>
              </a:spcBef>
              <a:spcAft>
                <a:spcPts val="0"/>
              </a:spcAft>
              <a:buSzPts val="1830"/>
              <a:buAutoNum type="arabicPeriod"/>
            </a:pPr>
            <a:r>
              <a:rPr lang="ru" sz="2100"/>
              <a:t>Spotter</a:t>
            </a:r>
            <a:endParaRPr sz="2100"/>
          </a:p>
          <a:p>
            <a:pPr indent="-344805" lvl="0" marL="457200" rtl="0" algn="l">
              <a:spcBef>
                <a:spcPts val="0"/>
              </a:spcBef>
              <a:spcAft>
                <a:spcPts val="0"/>
              </a:spcAft>
              <a:buSzPts val="1830"/>
              <a:buAutoNum type="arabicPeriod"/>
            </a:pPr>
            <a:r>
              <a:rPr lang="ru" sz="2100"/>
              <a:t>Voice Activity Detection (VAD)</a:t>
            </a:r>
            <a:endParaRPr sz="2100"/>
          </a:p>
          <a:p>
            <a:pPr indent="-344805" lvl="0" marL="457200" rtl="0" algn="l">
              <a:spcBef>
                <a:spcPts val="0"/>
              </a:spcBef>
              <a:spcAft>
                <a:spcPts val="0"/>
              </a:spcAft>
              <a:buSzPts val="1830"/>
              <a:buAutoNum type="arabicPeriod"/>
            </a:pPr>
            <a:r>
              <a:rPr lang="ru" sz="2100"/>
              <a:t>End of Utterance</a:t>
            </a:r>
            <a:endParaRPr sz="2100"/>
          </a:p>
          <a:p>
            <a:pPr indent="-344805" lvl="0" marL="457200" rtl="0" algn="l">
              <a:spcBef>
                <a:spcPts val="0"/>
              </a:spcBef>
              <a:spcAft>
                <a:spcPts val="0"/>
              </a:spcAft>
              <a:buSzPts val="1830"/>
              <a:buAutoNum type="arabicPeriod"/>
            </a:pPr>
            <a:r>
              <a:rPr lang="ru" sz="2100"/>
              <a:t>Поиск акустических событий (декомпозиция)</a:t>
            </a:r>
            <a:endParaRPr sz="2100"/>
          </a:p>
          <a:p>
            <a:pPr indent="-344805" lvl="0" marL="457200" rtl="0" algn="l">
              <a:spcBef>
                <a:spcPts val="0"/>
              </a:spcBef>
              <a:spcAft>
                <a:spcPts val="0"/>
              </a:spcAft>
              <a:buSzPts val="1830"/>
              <a:buAutoNum type="arabicPeriod"/>
            </a:pPr>
            <a:r>
              <a:rPr lang="ru" sz="2100"/>
              <a:t>Биометрические задачи</a:t>
            </a:r>
            <a:endParaRPr sz="2100"/>
          </a:p>
          <a:p>
            <a:pPr indent="-344805" lvl="1" marL="914400" rtl="0" algn="l">
              <a:spcBef>
                <a:spcPts val="0"/>
              </a:spcBef>
              <a:spcAft>
                <a:spcPts val="0"/>
              </a:spcAft>
              <a:buSzPts val="1830"/>
              <a:buAutoNum type="alphaLcPeriod"/>
            </a:pPr>
            <a:r>
              <a:rPr lang="ru" sz="1700"/>
              <a:t>пол</a:t>
            </a:r>
            <a:endParaRPr sz="1700"/>
          </a:p>
          <a:p>
            <a:pPr indent="-344805" lvl="1" marL="914400" rtl="0" algn="l">
              <a:spcBef>
                <a:spcPts val="0"/>
              </a:spcBef>
              <a:spcAft>
                <a:spcPts val="0"/>
              </a:spcAft>
              <a:buSzPts val="1830"/>
              <a:buAutoNum type="alphaLcPeriod"/>
            </a:pPr>
            <a:r>
              <a:rPr lang="ru" sz="1700"/>
              <a:t>возраст</a:t>
            </a:r>
            <a:endParaRPr sz="1700"/>
          </a:p>
          <a:p>
            <a:pPr indent="-344805" lvl="1" marL="914400" rtl="0" algn="l">
              <a:spcBef>
                <a:spcPts val="0"/>
              </a:spcBef>
              <a:spcAft>
                <a:spcPts val="0"/>
              </a:spcAft>
              <a:buSzPts val="1830"/>
              <a:buAutoNum type="alphaLcPeriod"/>
            </a:pPr>
            <a:r>
              <a:rPr lang="ru" sz="1700"/>
              <a:t>идентификация</a:t>
            </a:r>
            <a:endParaRPr sz="1700"/>
          </a:p>
          <a:p>
            <a:pPr indent="-344805" lvl="1" marL="914400" rtl="0" algn="l">
              <a:spcBef>
                <a:spcPts val="0"/>
              </a:spcBef>
              <a:spcAft>
                <a:spcPts val="0"/>
              </a:spcAft>
              <a:buSzPts val="1830"/>
              <a:buAutoNum type="alphaLcPeriod"/>
            </a:pPr>
            <a:r>
              <a:rPr lang="ru" sz="1700"/>
              <a:t>whatever you want</a:t>
            </a:r>
            <a:endParaRPr sz="17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5"/>
          <p:cNvSpPr txBox="1"/>
          <p:nvPr>
            <p:ph type="title"/>
          </p:nvPr>
        </p:nvSpPr>
        <p:spPr>
          <a:xfrm>
            <a:off x="1629000" y="1155000"/>
            <a:ext cx="5886000" cy="28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Данные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Больше данных!</a:t>
            </a:r>
            <a:endParaRPr/>
          </a:p>
        </p:txBody>
      </p:sp>
      <p:pic>
        <p:nvPicPr>
          <p:cNvPr id="275" name="Google Shape;27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949" y="483875"/>
            <a:ext cx="3085875" cy="435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Больше данных!</a:t>
            </a:r>
            <a:endParaRPr/>
          </a:p>
        </p:txBody>
      </p:sp>
      <p:pic>
        <p:nvPicPr>
          <p:cNvPr id="281" name="Google Shape;28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949" y="475225"/>
            <a:ext cx="3085875" cy="435655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7"/>
          <p:cNvSpPr/>
          <p:nvPr/>
        </p:nvSpPr>
        <p:spPr>
          <a:xfrm>
            <a:off x="3957200" y="4095750"/>
            <a:ext cx="1437300" cy="32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AUDIO</a:t>
            </a:r>
            <a:endParaRPr b="1"/>
          </a:p>
        </p:txBody>
      </p:sp>
      <p:sp>
        <p:nvSpPr>
          <p:cNvPr id="283" name="Google Shape;283;p47"/>
          <p:cNvSpPr/>
          <p:nvPr/>
        </p:nvSpPr>
        <p:spPr>
          <a:xfrm>
            <a:off x="3732050" y="1887675"/>
            <a:ext cx="467700" cy="294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DL</a:t>
            </a:r>
            <a:endParaRPr b="1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benchmark datasets (EN)</a:t>
            </a:r>
            <a:endParaRPr/>
          </a:p>
        </p:txBody>
      </p:sp>
      <p:sp>
        <p:nvSpPr>
          <p:cNvPr id="289" name="Google Shape;289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TIMIT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LibriSpeech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Librivox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….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2512"/>
            <a:ext cx="9144000" cy="459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263" y="701375"/>
            <a:ext cx="7481475" cy="3740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425" y="1040251"/>
            <a:ext cx="6096000" cy="248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</a:t>
            </a:r>
            <a:r>
              <a:rPr lang="ru"/>
              <a:t>ак хранится аудиофайл?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1905526"/>
            <a:ext cx="6096000" cy="24836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277650" y="1330088"/>
            <a:ext cx="8588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222222"/>
                </a:solidFill>
                <a:highlight>
                  <a:srgbClr val="FFFFFF"/>
                </a:highlight>
              </a:rPr>
              <a:t>Сигнал с измерительного преобразователя поступает на АЦП в течение периода времени Т. Полученные за время Т отсчеты сигнала (выборка) передаются в компьютер и сохраняются в памяти.</a:t>
            </a:r>
            <a:endParaRPr sz="1500"/>
          </a:p>
        </p:txBody>
      </p:sp>
      <p:sp>
        <p:nvSpPr>
          <p:cNvPr id="93" name="Google Shape;93;p18"/>
          <p:cNvSpPr txBox="1"/>
          <p:nvPr/>
        </p:nvSpPr>
        <p:spPr>
          <a:xfrm>
            <a:off x="0" y="4570444"/>
            <a:ext cx="9104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222222"/>
                </a:solidFill>
                <a:highlight>
                  <a:srgbClr val="FFFFFF"/>
                </a:highlight>
              </a:rPr>
              <a:t>Для того, чтобы вычислить спектр сигнала по его дискретным отсчетам используется </a:t>
            </a:r>
            <a:r>
              <a:rPr b="1" lang="ru" sz="1500">
                <a:solidFill>
                  <a:srgbClr val="222222"/>
                </a:solidFill>
                <a:highlight>
                  <a:srgbClr val="FFFFFF"/>
                </a:highlight>
              </a:rPr>
              <a:t>дискретное преобразование Фурье</a:t>
            </a:r>
            <a:r>
              <a:rPr lang="ru" sz="15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16788"/>
            <a:ext cx="8839199" cy="3709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180594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Изображения vs Аудио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ru" sz="2400"/>
              <a:t>2d (чб)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ru" sz="2400"/>
              <a:t>256х256  ~ 65k pix</a:t>
            </a:r>
            <a:endParaRPr sz="2400"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050" y="2571747"/>
            <a:ext cx="2046731" cy="2046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180594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Изображения vs Аудио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ru" sz="2400"/>
              <a:t>2d (чб)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ru" sz="2400"/>
              <a:t>256х256  ~ 65k pix</a:t>
            </a:r>
            <a:endParaRPr sz="2400"/>
          </a:p>
        </p:txBody>
      </p:sp>
      <p:sp>
        <p:nvSpPr>
          <p:cNvPr id="112" name="Google Shape;112;p21"/>
          <p:cNvSpPr txBox="1"/>
          <p:nvPr>
            <p:ph idx="4294967295" type="body"/>
          </p:nvPr>
        </p:nvSpPr>
        <p:spPr>
          <a:xfrm>
            <a:off x="4832400" y="153132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ru" sz="2400"/>
              <a:t>1d (mono)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ru" sz="2400"/>
              <a:t>1 sec ~ 44100 Hz</a:t>
            </a:r>
            <a:endParaRPr sz="2400"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050" y="2571747"/>
            <a:ext cx="2046731" cy="2046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4">
            <a:alphaModFix/>
          </a:blip>
          <a:srcRect b="57804" l="52874" r="11925" t="4900"/>
          <a:stretch/>
        </p:blipFill>
        <p:spPr>
          <a:xfrm>
            <a:off x="5101813" y="3016525"/>
            <a:ext cx="3048025" cy="11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8375" y="952233"/>
            <a:ext cx="3989000" cy="323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